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6" r:id="rId4"/>
    <p:sldId id="298" r:id="rId5"/>
    <p:sldId id="299" r:id="rId6"/>
    <p:sldId id="300" r:id="rId7"/>
    <p:sldId id="301" r:id="rId8"/>
  </p:sldIdLst>
  <p:sldSz cx="9144000" cy="6858000" type="screen4x3"/>
  <p:notesSz cx="6718300" cy="9855200"/>
  <p:defaultTextStyle>
    <a:defPPr>
      <a:defRPr lang="de-CH"/>
    </a:defPPr>
    <a:lvl1pPr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0"/>
    <a:srgbClr val="FA801F"/>
    <a:srgbClr val="FAB400"/>
    <a:srgbClr val="A31D23"/>
    <a:srgbClr val="373737"/>
    <a:srgbClr val="CCD6D1"/>
    <a:srgbClr val="FAB81F"/>
    <a:srgbClr val="FF1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265" autoAdjust="0"/>
  </p:normalViewPr>
  <p:slideViewPr>
    <p:cSldViewPr>
      <p:cViewPr varScale="1">
        <p:scale>
          <a:sx n="69" d="100"/>
          <a:sy n="69" d="100"/>
        </p:scale>
        <p:origin x="1237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C39890F-5A30-4D90-9B07-F18A657492A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505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16D7A35-F58F-4FB0-84B9-7229E31DE9C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4826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07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Presenter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Job Title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Place,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r>
              <a:rPr lang="de-DE" dirty="0" smtClean="0"/>
              <a:t>Add Picture 11 x 15 cm </a:t>
            </a:r>
            <a:endParaRPr lang="de-CH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 userDrawn="1"/>
        </p:nvGraphicFramePr>
        <p:xfrm>
          <a:off x="323528" y="1670150"/>
          <a:ext cx="8502977" cy="678730"/>
        </p:xfrm>
        <a:graphic>
          <a:graphicData uri="http://schemas.openxmlformats.org/drawingml/2006/table">
            <a:tbl>
              <a:tblPr/>
              <a:tblGrid>
                <a:gridCol w="8502977"/>
              </a:tblGrid>
              <a:tr h="67873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pic>
        <p:nvPicPr>
          <p:cNvPr id="8" name="7 Imagen" descr="G:\Logos Instituciones\LogoCIPLA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50183" cy="138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</a:t>
            </a:r>
            <a:r>
              <a:rPr lang="de-DE" dirty="0" err="1" smtClean="0"/>
              <a:t>picture</a:t>
            </a:r>
            <a:endParaRPr lang="de-CH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323528" y="1628800"/>
            <a:ext cx="8568952" cy="72008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de-CH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Wendy\Desktop\logos\logo HELVETAS Swiss Intercooperation JPE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80320" cy="13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588224" cy="64135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Title</a:t>
            </a:r>
          </a:p>
        </p:txBody>
      </p:sp>
      <p:sp>
        <p:nvSpPr>
          <p:cNvPr id="90121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Add</a:t>
            </a:r>
            <a:r>
              <a:rPr lang="de-CH" dirty="0" smtClean="0"/>
              <a:t> Text</a:t>
            </a:r>
          </a:p>
        </p:txBody>
      </p:sp>
      <p:pic>
        <p:nvPicPr>
          <p:cNvPr id="5" name="4 Imagen" descr="G:\Logos Instituciones\LogoCIPLA.jpg"/>
          <p:cNvPicPr/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188640"/>
            <a:ext cx="1350183" cy="138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1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+mn-ea"/>
          <a:cs typeface="+mn-cs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2pPr>
      <a:lvl3pPr marL="89535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4pPr>
      <a:lvl5pPr marL="16129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14488"/>
            <a:ext cx="8515672" cy="571504"/>
          </a:xfrm>
        </p:spPr>
        <p:txBody>
          <a:bodyPr/>
          <a:lstStyle/>
          <a:p>
            <a:pPr algn="ctr"/>
            <a:r>
              <a:rPr lang="es-BO" sz="2400" b="1" dirty="0" smtClean="0"/>
              <a:t>“</a:t>
            </a:r>
            <a:r>
              <a:rPr lang="es-BO" sz="2400" b="1" dirty="0" err="1" smtClean="0"/>
              <a:t>Development</a:t>
            </a:r>
            <a:r>
              <a:rPr lang="es-BO" sz="2400" b="1" dirty="0" smtClean="0"/>
              <a:t> of a High </a:t>
            </a:r>
            <a:r>
              <a:rPr lang="es-BO" sz="2400" b="1" dirty="0" err="1" smtClean="0"/>
              <a:t>Quality</a:t>
            </a:r>
            <a:r>
              <a:rPr lang="es-BO" sz="2400" b="1" dirty="0" smtClean="0"/>
              <a:t> Cacao </a:t>
            </a:r>
            <a:r>
              <a:rPr lang="es-BO" sz="2400" b="1" dirty="0" err="1" smtClean="0"/>
              <a:t>Industry</a:t>
            </a:r>
            <a:r>
              <a:rPr lang="es-BO" sz="2400" b="1" dirty="0" smtClean="0"/>
              <a:t/>
            </a:r>
            <a:br>
              <a:rPr lang="es-BO" sz="2400" b="1" dirty="0" smtClean="0"/>
            </a:br>
            <a:r>
              <a:rPr lang="es-BO" sz="2400" b="1" dirty="0" smtClean="0"/>
              <a:t>in </a:t>
            </a:r>
            <a:r>
              <a:rPr lang="es-BO" sz="2400" b="1" dirty="0" smtClean="0"/>
              <a:t>Alto </a:t>
            </a:r>
            <a:r>
              <a:rPr lang="es-BO" sz="2400" b="1" dirty="0" smtClean="0"/>
              <a:t>Beni, </a:t>
            </a:r>
            <a:r>
              <a:rPr lang="es-BO" sz="2400" b="1" dirty="0" smtClean="0"/>
              <a:t>Bolivia”</a:t>
            </a:r>
            <a:endParaRPr lang="de-CH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>
                <a:latin typeface="+mj-lt"/>
              </a:rPr>
              <a:t>PRESENTADO POR:</a:t>
            </a:r>
          </a:p>
          <a:p>
            <a:r>
              <a:rPr lang="de-CH" dirty="0" smtClean="0">
                <a:latin typeface="+mj-lt"/>
              </a:rPr>
              <a:t>INVALSA CACAO </a:t>
            </a:r>
          </a:p>
          <a:p>
            <a:endParaRPr lang="de-CH" dirty="0">
              <a:latin typeface="+mj-lt"/>
            </a:endParaRPr>
          </a:p>
        </p:txBody>
      </p:sp>
      <p:sp>
        <p:nvSpPr>
          <p:cNvPr id="6" name="5 Marcador de posición de imagen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4 Marcador de posición de imagen" descr="DSC04127.JPG"/>
          <p:cNvPicPr>
            <a:picLocks noChangeAspect="1"/>
          </p:cNvPicPr>
          <p:nvPr/>
        </p:nvPicPr>
        <p:blipFill>
          <a:blip r:embed="rId3" cstate="print"/>
          <a:srcRect t="1164" b="1164"/>
          <a:stretch>
            <a:fillRect/>
          </a:stretch>
        </p:blipFill>
        <p:spPr bwMode="auto">
          <a:xfrm rot="5400000">
            <a:off x="970522" y="2793362"/>
            <a:ext cx="4308555" cy="353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74865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Baseline Production</a:t>
            </a:r>
            <a:endParaRPr lang="en-U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1579" y="1232582"/>
            <a:ext cx="4335016" cy="5328939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 smtClean="0"/>
              <a:t>Baseline production is by 135 smallholder families distributed among eight communities, organized into the cooperative, </a:t>
            </a:r>
            <a:r>
              <a:rPr lang="en-US" dirty="0" smtClean="0"/>
              <a:t>Central Integral </a:t>
            </a:r>
            <a:r>
              <a:rPr lang="en-US" dirty="0" err="1" smtClean="0"/>
              <a:t>Agroecológica</a:t>
            </a:r>
            <a:r>
              <a:rPr lang="en-US" dirty="0" smtClean="0"/>
              <a:t> Alto </a:t>
            </a:r>
            <a:r>
              <a:rPr lang="en-US" dirty="0" err="1" smtClean="0"/>
              <a:t>Beni</a:t>
            </a:r>
            <a:r>
              <a:rPr lang="en-US" dirty="0" smtClean="0"/>
              <a:t> (CIAAB).</a:t>
            </a:r>
          </a:p>
          <a:p>
            <a:endParaRPr lang="en-US" dirty="0" smtClean="0"/>
          </a:p>
          <a:p>
            <a:r>
              <a:rPr lang="en-US" dirty="0" smtClean="0"/>
              <a:t>   The </a:t>
            </a:r>
            <a:r>
              <a:rPr lang="en-US" dirty="0"/>
              <a:t>a</a:t>
            </a:r>
            <a:r>
              <a:rPr lang="en-US" dirty="0" smtClean="0"/>
              <a:t>rea is in the municipalities of Palos </a:t>
            </a:r>
            <a:r>
              <a:rPr lang="en-US" dirty="0" err="1" smtClean="0"/>
              <a:t>Blancos</a:t>
            </a:r>
            <a:r>
              <a:rPr lang="en-US" dirty="0" smtClean="0"/>
              <a:t> and Alto </a:t>
            </a:r>
            <a:r>
              <a:rPr lang="en-US" dirty="0" err="1" smtClean="0"/>
              <a:t>Beni</a:t>
            </a:r>
            <a:r>
              <a:rPr lang="en-US" dirty="0" smtClean="0"/>
              <a:t>, in the Department of La Paz, at the following coordinates: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 67º20’04’’ y 66º58’32’’ longitude West</a:t>
            </a:r>
          </a:p>
          <a:p>
            <a:r>
              <a:rPr lang="en-US" dirty="0" smtClean="0"/>
              <a:t>	15º33’32’’ y 15º47’28’’ latitude South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7045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err="1" smtClean="0"/>
              <a:t>Baseline</a:t>
            </a:r>
            <a:r>
              <a:rPr lang="es-MX" sz="2400" dirty="0" smtClean="0"/>
              <a:t> </a:t>
            </a:r>
            <a:r>
              <a:rPr lang="es-MX" sz="2400" dirty="0" err="1" smtClean="0"/>
              <a:t>Indicators</a:t>
            </a: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	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  </a:t>
            </a:r>
            <a:endParaRPr lang="es-MX" dirty="0"/>
          </a:p>
        </p:txBody>
      </p:sp>
      <p:pic>
        <p:nvPicPr>
          <p:cNvPr id="7" name="Imagen 3" descr="D:\FotosREPSA\Tranquilidad\_2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084499"/>
            <a:ext cx="3672408" cy="551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03758"/>
              </p:ext>
            </p:extLst>
          </p:nvPr>
        </p:nvGraphicFramePr>
        <p:xfrm>
          <a:off x="323528" y="1772816"/>
          <a:ext cx="4320480" cy="4392487"/>
        </p:xfrm>
        <a:graphic>
          <a:graphicData uri="http://schemas.openxmlformats.org/drawingml/2006/table">
            <a:tbl>
              <a:tblPr/>
              <a:tblGrid>
                <a:gridCol w="3168352"/>
                <a:gridCol w="1152128"/>
              </a:tblGrid>
              <a:tr h="56074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56074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Hectares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Cacao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Cacao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producer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tons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ha)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Production (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tons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(US$)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$3,000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Smallholder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families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err="1" smtClean="0"/>
              <a:t>Location</a:t>
            </a:r>
            <a:r>
              <a:rPr lang="es-MX" sz="2400" dirty="0" smtClean="0"/>
              <a:t> of </a:t>
            </a:r>
            <a:r>
              <a:rPr lang="es-MX" sz="2400" dirty="0" err="1" smtClean="0"/>
              <a:t>Fermentation</a:t>
            </a:r>
            <a:r>
              <a:rPr lang="es-MX" sz="2400" dirty="0" smtClean="0"/>
              <a:t> </a:t>
            </a:r>
            <a:r>
              <a:rPr lang="es-MX" sz="2400" dirty="0" err="1" smtClean="0"/>
              <a:t>Plant</a:t>
            </a:r>
            <a:r>
              <a:rPr lang="es-MX" sz="2400" dirty="0" smtClean="0"/>
              <a:t> </a:t>
            </a:r>
            <a:r>
              <a:rPr lang="es-MX" sz="2400" dirty="0" smtClean="0"/>
              <a:t>to be </a:t>
            </a:r>
            <a:r>
              <a:rPr lang="es-MX" sz="2400" dirty="0" err="1" smtClean="0"/>
              <a:t>Constructed</a:t>
            </a: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	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  </a:t>
            </a:r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6299745" cy="549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620688"/>
            <a:ext cx="268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636912"/>
            <a:ext cx="2688299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6" y="4653136"/>
            <a:ext cx="2708236" cy="203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Production of </a:t>
            </a:r>
            <a:r>
              <a:rPr lang="es-MX" sz="2400" dirty="0" err="1" smtClean="0"/>
              <a:t>Genetic</a:t>
            </a:r>
            <a:r>
              <a:rPr lang="es-MX" sz="2400" dirty="0" smtClean="0"/>
              <a:t> Material</a:t>
            </a: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	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  </a:t>
            </a:r>
            <a:endParaRPr lang="es-MX" dirty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1579" y="1232582"/>
            <a:ext cx="4335016" cy="53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s-MX" kern="0" dirty="0" smtClean="0"/>
              <a:t>   </a:t>
            </a:r>
          </a:p>
          <a:p>
            <a:r>
              <a:rPr lang="es-MX" kern="0" dirty="0" smtClean="0"/>
              <a:t>	</a:t>
            </a:r>
          </a:p>
          <a:p>
            <a:r>
              <a:rPr lang="es-MX" kern="0" dirty="0" smtClean="0"/>
              <a:t>	</a:t>
            </a:r>
            <a:r>
              <a:rPr lang="es-MX" kern="0" dirty="0" err="1" smtClean="0"/>
              <a:t>Nursery</a:t>
            </a:r>
            <a:r>
              <a:rPr lang="es-MX" kern="0" dirty="0" smtClean="0"/>
              <a:t> </a:t>
            </a:r>
            <a:r>
              <a:rPr lang="es-MX" kern="0" dirty="0" err="1" smtClean="0"/>
              <a:t>construction</a:t>
            </a:r>
            <a:r>
              <a:rPr lang="es-MX" kern="0" dirty="0" smtClean="0"/>
              <a:t> and </a:t>
            </a:r>
            <a:r>
              <a:rPr lang="es-MX" kern="0" dirty="0" err="1" smtClean="0"/>
              <a:t>planting</a:t>
            </a:r>
            <a:r>
              <a:rPr lang="es-MX" kern="0" dirty="0" smtClean="0"/>
              <a:t> </a:t>
            </a:r>
            <a:r>
              <a:rPr lang="es-MX" kern="0" dirty="0" err="1" smtClean="0"/>
              <a:t>occurred</a:t>
            </a:r>
            <a:r>
              <a:rPr lang="es-MX" kern="0" dirty="0" smtClean="0"/>
              <a:t> in </a:t>
            </a:r>
            <a:r>
              <a:rPr lang="es-MX" kern="0" dirty="0" err="1" smtClean="0"/>
              <a:t>summer</a:t>
            </a:r>
            <a:r>
              <a:rPr lang="es-MX" kern="0" dirty="0" smtClean="0"/>
              <a:t> 2013:</a:t>
            </a:r>
            <a:endParaRPr lang="es-MX" kern="0" dirty="0" smtClean="0"/>
          </a:p>
          <a:p>
            <a:endParaRPr lang="es-MX" kern="0" dirty="0" smtClean="0"/>
          </a:p>
          <a:p>
            <a:r>
              <a:rPr lang="es-MX" kern="0" dirty="0"/>
              <a:t>	</a:t>
            </a:r>
            <a:r>
              <a:rPr lang="es-MX" kern="0" dirty="0" smtClean="0"/>
              <a:t>- </a:t>
            </a:r>
            <a:r>
              <a:rPr lang="es-MX" kern="0" dirty="0" err="1" smtClean="0"/>
              <a:t>Nursery</a:t>
            </a:r>
            <a:r>
              <a:rPr lang="es-MX" kern="0" dirty="0" smtClean="0"/>
              <a:t> área: 625 </a:t>
            </a:r>
            <a:r>
              <a:rPr lang="es-MX" kern="0" dirty="0" smtClean="0"/>
              <a:t>m2</a:t>
            </a:r>
          </a:p>
          <a:p>
            <a:r>
              <a:rPr lang="es-MX" kern="0" dirty="0"/>
              <a:t>	</a:t>
            </a:r>
            <a:r>
              <a:rPr lang="es-MX" kern="0" dirty="0" smtClean="0"/>
              <a:t>- </a:t>
            </a:r>
            <a:r>
              <a:rPr lang="es-MX" kern="0" dirty="0" err="1" smtClean="0"/>
              <a:t>Capacity</a:t>
            </a:r>
            <a:r>
              <a:rPr lang="es-MX" kern="0" dirty="0" smtClean="0"/>
              <a:t> </a:t>
            </a:r>
            <a:r>
              <a:rPr lang="es-MX" kern="0" dirty="0" err="1" smtClean="0"/>
              <a:t>for</a:t>
            </a:r>
            <a:r>
              <a:rPr lang="es-MX" kern="0" dirty="0" smtClean="0"/>
              <a:t> </a:t>
            </a:r>
            <a:r>
              <a:rPr lang="es-MX" kern="0" dirty="0" smtClean="0"/>
              <a:t>25,000 </a:t>
            </a:r>
            <a:r>
              <a:rPr lang="es-MX" kern="0" dirty="0" err="1" smtClean="0"/>
              <a:t>seedlings</a:t>
            </a:r>
            <a:endParaRPr lang="es-MX" kern="0" dirty="0" smtClean="0"/>
          </a:p>
          <a:p>
            <a:r>
              <a:rPr lang="es-MX" kern="0" dirty="0"/>
              <a:t>	</a:t>
            </a:r>
            <a:r>
              <a:rPr lang="es-MX" kern="0" dirty="0" smtClean="0"/>
              <a:t>- </a:t>
            </a:r>
            <a:r>
              <a:rPr lang="es-MX" kern="0" dirty="0" err="1" smtClean="0"/>
              <a:t>Currently</a:t>
            </a:r>
            <a:r>
              <a:rPr lang="es-MX" kern="0" dirty="0" smtClean="0"/>
              <a:t> </a:t>
            </a:r>
            <a:r>
              <a:rPr lang="es-MX" kern="0" dirty="0" err="1" smtClean="0"/>
              <a:t>holds</a:t>
            </a:r>
            <a:r>
              <a:rPr lang="es-MX" kern="0" dirty="0" smtClean="0"/>
              <a:t> 8,200 </a:t>
            </a:r>
            <a:r>
              <a:rPr lang="es-MX" kern="0" dirty="0" err="1" smtClean="0"/>
              <a:t>seedlings</a:t>
            </a:r>
            <a:endParaRPr lang="es-MX" kern="0" dirty="0" smtClean="0"/>
          </a:p>
          <a:p>
            <a:endParaRPr lang="es-MX" kern="0" dirty="0" smtClean="0"/>
          </a:p>
          <a:p>
            <a:r>
              <a:rPr lang="en-US" kern="0" dirty="0" smtClean="0"/>
              <a:t>   </a:t>
            </a:r>
            <a:r>
              <a:rPr lang="en-US" kern="0" dirty="0" smtClean="0"/>
              <a:t>Additional 7 </a:t>
            </a:r>
            <a:r>
              <a:rPr lang="en-US" kern="0" dirty="0" smtClean="0"/>
              <a:t>h</a:t>
            </a:r>
            <a:r>
              <a:rPr lang="en-US" kern="0" dirty="0" smtClean="0"/>
              <a:t>as. of land are being prepared for additional nursery space that can produce 100,000 seedlings per year.</a:t>
            </a:r>
          </a:p>
          <a:p>
            <a:endParaRPr lang="en-US" kern="0" dirty="0"/>
          </a:p>
          <a:p>
            <a:r>
              <a:rPr lang="en-US" kern="0" dirty="0"/>
              <a:t> </a:t>
            </a:r>
            <a:r>
              <a:rPr lang="en-US" kern="0" dirty="0" smtClean="0"/>
              <a:t>  Seedlings under cultivation include a range of foreign and local (South American) hybrid varietals, as well as wild Bolivian cacao varietals, which allows for ongoing field research about the genetics best-suited for Bolivian cacao production.</a:t>
            </a:r>
            <a:endParaRPr lang="en-US" kern="0" dirty="0" smtClean="0"/>
          </a:p>
          <a:p>
            <a:endParaRPr lang="en-US" kern="0" dirty="0"/>
          </a:p>
          <a:p>
            <a:r>
              <a:rPr lang="en-US" kern="0" dirty="0"/>
              <a:t>	</a:t>
            </a:r>
          </a:p>
          <a:p>
            <a:endParaRPr lang="es-MX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24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57" y="4365104"/>
            <a:ext cx="3155843" cy="23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2014 </a:t>
            </a:r>
            <a:r>
              <a:rPr lang="es-MX" sz="2400" dirty="0" err="1" smtClean="0"/>
              <a:t>Goals</a:t>
            </a: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	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  </a:t>
            </a:r>
            <a:endParaRPr lang="es-MX" dirty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611560" y="1232582"/>
            <a:ext cx="7718773" cy="53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   </a:t>
            </a:r>
            <a:r>
              <a:rPr lang="en-US" b="1" kern="0" dirty="0" smtClean="0"/>
              <a:t>Production levels</a:t>
            </a:r>
          </a:p>
          <a:p>
            <a:r>
              <a:rPr lang="en-US" b="1" kern="0" dirty="0" smtClean="0"/>
              <a:t>	</a:t>
            </a:r>
            <a:r>
              <a:rPr lang="en-US" kern="0" dirty="0" smtClean="0"/>
              <a:t>Increase the quantity of cacao producers and communities so as to use the fermentation mill at full capacity. </a:t>
            </a:r>
          </a:p>
          <a:p>
            <a:r>
              <a:rPr lang="en-US" kern="0" dirty="0"/>
              <a:t> </a:t>
            </a:r>
            <a:r>
              <a:rPr lang="en-US" kern="0" dirty="0" smtClean="0"/>
              <a:t>  Technical assistance for producers focused on pest and disease control, and organic nutrient management methods for cacao.</a:t>
            </a:r>
            <a:endParaRPr lang="en-US" kern="0" dirty="0" smtClean="0"/>
          </a:p>
          <a:p>
            <a:r>
              <a:rPr lang="en-US" kern="0" dirty="0" smtClean="0"/>
              <a:t>		</a:t>
            </a:r>
          </a:p>
          <a:p>
            <a:r>
              <a:rPr lang="en-US" kern="0" dirty="0" smtClean="0"/>
              <a:t>	</a:t>
            </a:r>
            <a:r>
              <a:rPr lang="en-US" b="1" kern="0" dirty="0" smtClean="0"/>
              <a:t>Cacao Fermentation Plant</a:t>
            </a:r>
          </a:p>
          <a:p>
            <a:r>
              <a:rPr lang="en-US" kern="0" dirty="0" smtClean="0"/>
              <a:t>    Plant constructed and functioning by March 2014, when the Alto </a:t>
            </a:r>
            <a:r>
              <a:rPr lang="en-US" kern="0" dirty="0" err="1" smtClean="0"/>
              <a:t>Beni</a:t>
            </a:r>
            <a:r>
              <a:rPr lang="en-US" kern="0" dirty="0" smtClean="0"/>
              <a:t> cacao harvest beings.</a:t>
            </a:r>
          </a:p>
          <a:p>
            <a:r>
              <a:rPr lang="en-US" kern="0" dirty="0"/>
              <a:t> </a:t>
            </a:r>
            <a:r>
              <a:rPr lang="en-US" kern="0" dirty="0" smtClean="0"/>
              <a:t>   Purchase of cacao en baba; purchasing calendar and routes developed.</a:t>
            </a:r>
            <a:r>
              <a:rPr lang="en-US" kern="0" dirty="0" smtClean="0"/>
              <a:t>	</a:t>
            </a:r>
          </a:p>
          <a:p>
            <a:endParaRPr lang="en-US" kern="0" dirty="0" smtClean="0"/>
          </a:p>
          <a:p>
            <a:r>
              <a:rPr lang="en-US" kern="0" dirty="0" smtClean="0"/>
              <a:t>	</a:t>
            </a:r>
            <a:r>
              <a:rPr lang="en-US" b="1" kern="0" dirty="0" smtClean="0"/>
              <a:t>Production of Genetic Material</a:t>
            </a:r>
          </a:p>
          <a:p>
            <a:r>
              <a:rPr lang="en-US" kern="0" dirty="0" smtClean="0"/>
              <a:t>   Construct four seedling nurseries with capacity for annual production of 100,000 seedlings.	</a:t>
            </a:r>
          </a:p>
          <a:p>
            <a:r>
              <a:rPr lang="en-US" kern="0" dirty="0" smtClean="0"/>
              <a:t>    Graft four (4) has. of cacao with high quality local hybrids.</a:t>
            </a:r>
          </a:p>
          <a:p>
            <a:r>
              <a:rPr lang="en-US" kern="0" dirty="0" smtClean="0"/>
              <a:t>	Graft three (3) has. of cacao with material from wild Bolivian cacao, in coordination with the </a:t>
            </a:r>
            <a:r>
              <a:rPr lang="en-US" kern="0" smtClean="0"/>
              <a:t>Bolivian Wildlife </a:t>
            </a:r>
            <a:r>
              <a:rPr lang="en-US" kern="0" dirty="0" smtClean="0"/>
              <a:t>Conservation </a:t>
            </a:r>
            <a:r>
              <a:rPr lang="en-US" kern="0" smtClean="0"/>
              <a:t>Society (WCS).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818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GRACIAS</a:t>
            </a: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	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  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082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Bolivia">
  <a:themeElements>
    <a:clrScheme name="HELVETAS Swiss Intercooperation">
      <a:dk1>
        <a:srgbClr val="000000"/>
      </a:dk1>
      <a:lt1>
        <a:srgbClr val="FFFFFF"/>
      </a:lt1>
      <a:dk2>
        <a:srgbClr val="FAB400"/>
      </a:dk2>
      <a:lt2>
        <a:srgbClr val="CDD7D7"/>
      </a:lt2>
      <a:accent1>
        <a:srgbClr val="005380"/>
      </a:accent1>
      <a:accent2>
        <a:srgbClr val="A31D23"/>
      </a:accent2>
      <a:accent3>
        <a:srgbClr val="FFFFFF"/>
      </a:accent3>
      <a:accent4>
        <a:srgbClr val="000000"/>
      </a:accent4>
      <a:accent5>
        <a:srgbClr val="AAB3C0"/>
      </a:accent5>
      <a:accent6>
        <a:srgbClr val="93191F"/>
      </a:accent6>
      <a:hlink>
        <a:srgbClr val="005380"/>
      </a:hlink>
      <a:folHlink>
        <a:srgbClr val="005380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PowerPoint_template_Bolivia</Template>
  <TotalTime>2806</TotalTime>
  <Words>88</Words>
  <Application>Microsoft Office PowerPoint</Application>
  <PresentationFormat>On-screen Show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Arial Narrow</vt:lpstr>
      <vt:lpstr>Calibri</vt:lpstr>
      <vt:lpstr>PowerPoint_template_Bolivia</vt:lpstr>
      <vt:lpstr>“Development of a High Quality Cacao Industry in Alto Beni, Bolivia”</vt:lpstr>
      <vt:lpstr>Baseline Production</vt:lpstr>
      <vt:lpstr>Baseline Indicators</vt:lpstr>
      <vt:lpstr>Location of Fermentation Plant to be Constructed</vt:lpstr>
      <vt:lpstr>Production of Genetic Material</vt:lpstr>
      <vt:lpstr>2014 Goals</vt:lpstr>
      <vt:lpstr>GRACIAS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a la cadena de cacao de calidad alrededor  del Parque Nacional Madidi”</dc:title>
  <dc:creator>JEANINE</dc:creator>
  <cp:lastModifiedBy>Cristina Valverde</cp:lastModifiedBy>
  <cp:revision>141</cp:revision>
  <cp:lastPrinted>2009-11-18T14:17:40Z</cp:lastPrinted>
  <dcterms:created xsi:type="dcterms:W3CDTF">2012-04-24T19:55:45Z</dcterms:created>
  <dcterms:modified xsi:type="dcterms:W3CDTF">2014-02-28T15:18:03Z</dcterms:modified>
</cp:coreProperties>
</file>